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5" r:id="rId1"/>
  </p:sldMasterIdLst>
  <p:notesMasterIdLst>
    <p:notesMasterId r:id="rId30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73" r:id="rId9"/>
    <p:sldId id="264" r:id="rId10"/>
    <p:sldId id="265" r:id="rId11"/>
    <p:sldId id="269" r:id="rId12"/>
    <p:sldId id="267" r:id="rId13"/>
    <p:sldId id="270" r:id="rId14"/>
    <p:sldId id="271" r:id="rId15"/>
    <p:sldId id="274" r:id="rId16"/>
    <p:sldId id="276" r:id="rId17"/>
    <p:sldId id="272" r:id="rId18"/>
    <p:sldId id="275" r:id="rId19"/>
    <p:sldId id="277" r:id="rId20"/>
    <p:sldId id="278" r:id="rId21"/>
    <p:sldId id="279" r:id="rId22"/>
    <p:sldId id="280" r:id="rId23"/>
    <p:sldId id="282" r:id="rId24"/>
    <p:sldId id="281" r:id="rId25"/>
    <p:sldId id="283" r:id="rId26"/>
    <p:sldId id="284" r:id="rId27"/>
    <p:sldId id="285" r:id="rId28"/>
    <p:sldId id="268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798" autoAdjust="0"/>
  </p:normalViewPr>
  <p:slideViewPr>
    <p:cSldViewPr snapToGrid="0" snapToObjects="1">
      <p:cViewPr>
        <p:scale>
          <a:sx n="75" d="100"/>
          <a:sy n="75" d="100"/>
        </p:scale>
        <p:origin x="-235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D3F69-50DC-E94F-8DC9-7472661B5380}" type="datetimeFigureOut">
              <a:rPr lang="en-US" smtClean="0"/>
              <a:t>3/24/16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8639B-864D-8849-8571-458BB59F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7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Mcmaster</a:t>
            </a:r>
            <a:r>
              <a:rPr lang="en-US" dirty="0" smtClean="0"/>
              <a:t> is a public research university in Hamilton </a:t>
            </a:r>
            <a:r>
              <a:rPr lang="en-US" dirty="0" err="1" smtClean="0"/>
              <a:t>ontario</a:t>
            </a:r>
            <a:endParaRPr lang="en-US" dirty="0" smtClean="0"/>
          </a:p>
          <a:p>
            <a:r>
              <a:rPr lang="en-US" dirty="0" smtClean="0"/>
              <a:t>-one of </a:t>
            </a:r>
            <a:r>
              <a:rPr lang="en-US" dirty="0" err="1" smtClean="0"/>
              <a:t>canada’s</a:t>
            </a:r>
            <a:r>
              <a:rPr lang="en-US" dirty="0" smtClean="0"/>
              <a:t> top schools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mech</a:t>
            </a:r>
            <a:r>
              <a:rPr lang="en-US" dirty="0" smtClean="0"/>
              <a:t> </a:t>
            </a:r>
            <a:r>
              <a:rPr lang="en-US" dirty="0" err="1" smtClean="0"/>
              <a:t>eng</a:t>
            </a:r>
            <a:r>
              <a:rPr lang="en-US" dirty="0" smtClean="0"/>
              <a:t> and management</a:t>
            </a:r>
            <a:r>
              <a:rPr lang="en-US" baseline="0" dirty="0" smtClean="0"/>
              <a:t> – dual degree mechanical engineering and business (5 year program)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Linamar is one of Canada’s largest manufacturing companies, primary focus on automotive</a:t>
            </a:r>
          </a:p>
          <a:p>
            <a:r>
              <a:rPr lang="en-US" baseline="0" dirty="0" smtClean="0"/>
              <a:t>-worked as a manufacturing engineering intern assisting project engineers</a:t>
            </a:r>
          </a:p>
          <a:p>
            <a:r>
              <a:rPr lang="en-US" baseline="0" dirty="0" smtClean="0"/>
              <a:t>-manufactured camshafts, connecting rods, and </a:t>
            </a:r>
            <a:r>
              <a:rPr lang="en-US" baseline="0" dirty="0" err="1" smtClean="0"/>
              <a:t>cyclinder</a:t>
            </a:r>
            <a:r>
              <a:rPr lang="en-US" baseline="0" dirty="0" smtClean="0"/>
              <a:t> blocks for GM, Ford and Chrysler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8639B-864D-8849-8571-458BB59FEA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17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-again</a:t>
            </a:r>
            <a:r>
              <a:rPr lang="en-US" baseline="0" dirty="0" smtClean="0"/>
              <a:t> aligned cost and usage</a:t>
            </a:r>
          </a:p>
          <a:p>
            <a:r>
              <a:rPr lang="en-US" baseline="0" dirty="0" smtClean="0"/>
              <a:t>Total cost $1956</a:t>
            </a:r>
          </a:p>
          <a:p>
            <a:r>
              <a:rPr lang="en-US" baseline="0" dirty="0" smtClean="0"/>
              <a:t>-more than the E-1 tiered rate, makes sense, incentivized to </a:t>
            </a:r>
            <a:r>
              <a:rPr lang="en-US" baseline="0" dirty="0" err="1" smtClean="0"/>
              <a:t>swtich</a:t>
            </a:r>
            <a:r>
              <a:rPr lang="en-US" baseline="0" dirty="0" smtClean="0"/>
              <a:t> consumption on the new rate plan so you’re slightly penalized if you don’t </a:t>
            </a:r>
          </a:p>
          <a:p>
            <a:r>
              <a:rPr lang="en-US" baseline="0" dirty="0" smtClean="0"/>
              <a:t>-% each day of baseline, also need to track what times usage occurred? Peak/partial-peak/off-peak? – what percentage of the total? Then assign a cost to each 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8639B-864D-8849-8571-458BB59FEA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76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-nice</a:t>
            </a:r>
            <a:r>
              <a:rPr lang="en-US" baseline="0" dirty="0" smtClean="0"/>
              <a:t> graphic from PG&amp;E to show the TOU rate charges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overlayed</a:t>
            </a:r>
            <a:r>
              <a:rPr lang="en-US" baseline="0" dirty="0" smtClean="0"/>
              <a:t> these </a:t>
            </a:r>
            <a:r>
              <a:rPr lang="en-US" baseline="0" dirty="0" err="1" smtClean="0"/>
              <a:t>rectanges</a:t>
            </a:r>
            <a:r>
              <a:rPr lang="en-US" baseline="0" dirty="0" smtClean="0"/>
              <a:t> to show how I started to think about a battery dispatch strategy</a:t>
            </a:r>
          </a:p>
          <a:p>
            <a:endParaRPr lang="en-US" baseline="0" dirty="0" smtClean="0"/>
          </a:p>
          <a:p>
            <a:r>
              <a:rPr lang="en-US" baseline="0" dirty="0" smtClean="0"/>
              <a:t>-charge during off-peak times 1am-5am as needed until battery is full at max charging rate (1C)</a:t>
            </a:r>
          </a:p>
          <a:p>
            <a:r>
              <a:rPr lang="en-US" baseline="0" dirty="0" smtClean="0"/>
              <a:t>-discharge –if available during the times shown as needed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-we will be able to charge – controlled</a:t>
            </a:r>
          </a:p>
          <a:p>
            <a:r>
              <a:rPr lang="en-US" baseline="0" dirty="0" smtClean="0"/>
              <a:t>-but can we dispatch to meet the load?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8639B-864D-8849-8571-458BB59FEA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80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Max load being</a:t>
            </a:r>
            <a:r>
              <a:rPr lang="en-US" baseline="0" dirty="0" smtClean="0"/>
              <a:t> offset was 5.9kWh</a:t>
            </a:r>
          </a:p>
          <a:p>
            <a:r>
              <a:rPr lang="en-US" baseline="0" dirty="0" smtClean="0"/>
              <a:t>-tracked this in the TOU model with no battery to find the max for the entire year’s</a:t>
            </a:r>
          </a:p>
          <a:p>
            <a:endParaRPr lang="en-US" baseline="0" dirty="0" smtClean="0"/>
          </a:p>
          <a:p>
            <a:r>
              <a:rPr lang="en-US" baseline="0" dirty="0" smtClean="0"/>
              <a:t>Energy capacity fits with this requirement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Power requirement fits only if we assume a constant power requirement</a:t>
            </a:r>
          </a:p>
          <a:p>
            <a:r>
              <a:rPr lang="en-US" baseline="0" dirty="0" smtClean="0"/>
              <a:t>-the load data is in hourly bins --  major limitation here</a:t>
            </a:r>
          </a:p>
          <a:p>
            <a:r>
              <a:rPr lang="en-US" baseline="0" dirty="0" smtClean="0"/>
              <a:t>-we could see spikes greater than 3kW if we had higher resolution in the data</a:t>
            </a:r>
          </a:p>
          <a:p>
            <a:r>
              <a:rPr lang="en-US" baseline="0" dirty="0" smtClean="0"/>
              <a:t>-for the sake of this project though I assumed it was constant at the hourly-rate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8639B-864D-8849-8571-458BB59FEA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37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Building the battery into the TOU</a:t>
            </a:r>
            <a:r>
              <a:rPr lang="en-US" baseline="0" dirty="0" smtClean="0"/>
              <a:t> model from before</a:t>
            </a:r>
          </a:p>
          <a:p>
            <a:r>
              <a:rPr lang="en-US" baseline="0" dirty="0" smtClean="0"/>
              <a:t>-tracked battery SOC, charged it during the morning hours and discharge during the times mentioned before to offset cost (if capacity is available in the battery)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8639B-864D-8849-8571-458BB59FEA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46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-January(winter) – 5 day cycling</a:t>
            </a:r>
            <a:r>
              <a:rPr lang="en-US" baseline="0" dirty="0" smtClean="0"/>
              <a:t> (Monday-Friday) for partial peak pricing from 5pm-8pm in the </a:t>
            </a:r>
            <a:r>
              <a:rPr lang="en-US" baseline="0" dirty="0" err="1" smtClean="0"/>
              <a:t>eveing</a:t>
            </a:r>
            <a:endParaRPr lang="en-US" baseline="0" dirty="0" smtClean="0"/>
          </a:p>
          <a:p>
            <a:r>
              <a:rPr lang="en-US" baseline="0" dirty="0" smtClean="0"/>
              <a:t>-July (summer) – 7 day cycling (Sunday-</a:t>
            </a:r>
            <a:r>
              <a:rPr lang="en-US" baseline="0" dirty="0" err="1" smtClean="0"/>
              <a:t>sunday</a:t>
            </a:r>
            <a:r>
              <a:rPr lang="en-US" baseline="0" dirty="0" smtClean="0"/>
              <a:t>) for peak pricing from 1-7pm M-F, and 5pm-8pm on the weekends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Intuitive sense, less usage on weekends although we’re still draining same time period as winter, the SOC is higher in the summer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8639B-864D-8849-8571-458BB59FEA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27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</a:t>
            </a:r>
            <a:r>
              <a:rPr lang="en-US" baseline="0" dirty="0" smtClean="0"/>
              <a:t> spikes and dips in usage, total energy actually higher than before due to the 92% battery efficiency</a:t>
            </a:r>
          </a:p>
          <a:p>
            <a:r>
              <a:rPr lang="en-US" baseline="0" dirty="0" smtClean="0"/>
              <a:t>-dips = when we use battery energy, lower charge from grid,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8639B-864D-8849-8571-458BB59FEA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01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the cost from</a:t>
            </a:r>
            <a:r>
              <a:rPr lang="en-US" baseline="0" dirty="0" smtClean="0"/>
              <a:t> before, the battery reduces </a:t>
            </a:r>
            <a:r>
              <a:rPr lang="en-US" baseline="0" dirty="0" err="1" smtClean="0"/>
              <a:t>dailiy</a:t>
            </a:r>
            <a:r>
              <a:rPr lang="en-US" baseline="0" dirty="0" smtClean="0"/>
              <a:t> charge (when it’s used) by about 1-1.50 per day</a:t>
            </a:r>
          </a:p>
          <a:p>
            <a:r>
              <a:rPr lang="en-US" baseline="0" dirty="0" smtClean="0"/>
              <a:t>-good way to think about it</a:t>
            </a:r>
          </a:p>
          <a:p>
            <a:r>
              <a:rPr lang="en-US" baseline="0" dirty="0" smtClean="0"/>
              <a:t>-save about $300 per year?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8639B-864D-8849-8571-458BB59FEA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51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Financial</a:t>
            </a:r>
            <a:r>
              <a:rPr lang="en-US" baseline="0" dirty="0" smtClean="0"/>
              <a:t> assumptions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can’’t</a:t>
            </a:r>
            <a:r>
              <a:rPr lang="en-US" baseline="0" dirty="0" smtClean="0"/>
              <a:t> just look at 1 year, need to see for the entire year of the battery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-compare the standard E-1 schedule with the E-6 rate + battery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8639B-864D-8849-8571-458BB59FEA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14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REUSLT, given</a:t>
            </a:r>
            <a:r>
              <a:rPr lang="en-US" baseline="0" dirty="0" smtClean="0"/>
              <a:t> standard assumptions, battery in SF region of CA does NOT make financial sense for residential customers</a:t>
            </a:r>
          </a:p>
          <a:p>
            <a:r>
              <a:rPr lang="en-US" baseline="0" dirty="0" smtClean="0"/>
              <a:t>-- </a:t>
            </a:r>
          </a:p>
          <a:p>
            <a:r>
              <a:rPr lang="en-US" baseline="0" dirty="0" smtClean="0"/>
              <a:t>No PV included</a:t>
            </a:r>
          </a:p>
          <a:p>
            <a:r>
              <a:rPr lang="en-US" baseline="0" dirty="0" smtClean="0"/>
              <a:t>-if we consider the case of a homeowner with PV – they can use the battery to USE more PV energy</a:t>
            </a:r>
          </a:p>
          <a:p>
            <a:r>
              <a:rPr lang="en-US" baseline="0" dirty="0" smtClean="0"/>
              <a:t>-BUT still, the current tariff structure as NEM – so excess energy is </a:t>
            </a:r>
            <a:r>
              <a:rPr lang="en-US" baseline="0" dirty="0" err="1" smtClean="0"/>
              <a:t>backfed</a:t>
            </a:r>
            <a:r>
              <a:rPr lang="en-US" baseline="0" dirty="0" smtClean="0"/>
              <a:t> onto the grid at retail rate</a:t>
            </a:r>
          </a:p>
          <a:p>
            <a:r>
              <a:rPr lang="en-US" baseline="0" dirty="0" smtClean="0"/>
              <a:t>-doesn’t make sense to want to use the battery because you lose energy through eff. loss!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8639B-864D-8849-8571-458BB59FEAA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79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RMI paper</a:t>
            </a:r>
          </a:p>
          <a:p>
            <a:r>
              <a:rPr lang="en-US" dirty="0" smtClean="0"/>
              <a:t>-battery</a:t>
            </a:r>
            <a:r>
              <a:rPr lang="en-US" baseline="0" dirty="0" smtClean="0"/>
              <a:t> storage when behind-the-meter can be aggregated to provide ALL GRID SERVICES</a:t>
            </a:r>
          </a:p>
          <a:p>
            <a:r>
              <a:rPr lang="en-US" baseline="0" dirty="0" smtClean="0"/>
              <a:t>-the further downstream the better for the grid!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8639B-864D-8849-8571-458BB59FEAA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3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Environment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canada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the research division focusing on metrology and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ato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National Institute for Nanotechnology is a research institution located on the University of Alberta main campus, in Edmonton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-worked for a mechanical engineering professor in the summer – working to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commercialize research from one of his PhD students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-created a 3D strain sensor, typical strain sensors only give you planar information (2D)  - this used semiconductor technology to provide a 3D profile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-interest from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oil&amp;gas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companies in Alberta that wanted to use it to detect leakages from pipelines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-wanted to create a network of 3D strain sensors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8639B-864D-8849-8571-458BB59FEA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80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looking into these alternative revenue</a:t>
            </a:r>
            <a:r>
              <a:rPr lang="en-US" baseline="0" dirty="0" smtClean="0"/>
              <a:t> streams</a:t>
            </a:r>
          </a:p>
          <a:p>
            <a:r>
              <a:rPr lang="en-US" baseline="0" dirty="0" smtClean="0"/>
              <a:t>-I made assumptions that could be tweaked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----limitation is I approached the case from the NPV side , better might be the internal rate of return (IRR)</a:t>
            </a:r>
          </a:p>
          <a:p>
            <a:r>
              <a:rPr lang="en-US" baseline="0" dirty="0" smtClean="0"/>
              <a:t>-instead of assuming a discount rate, we solve for the discount rate that yields a positive NPV </a:t>
            </a:r>
          </a:p>
          <a:p>
            <a:r>
              <a:rPr lang="en-US" baseline="0" dirty="0" smtClean="0"/>
              <a:t>-can compare that to alternative projects (higher the IRR the better!)</a:t>
            </a:r>
          </a:p>
          <a:p>
            <a:r>
              <a:rPr lang="en-US" baseline="0" dirty="0" smtClean="0"/>
              <a:t>-bond~1-2% depending on the length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Either way, play around with parameters to see what will yield a positive NPV</a:t>
            </a:r>
          </a:p>
          <a:p>
            <a:r>
              <a:rPr lang="en-US" baseline="0" dirty="0" smtClean="0"/>
              <a:t>-played with many different scenarios, for </a:t>
            </a:r>
            <a:r>
              <a:rPr lang="en-US" baseline="0" dirty="0" err="1" smtClean="0"/>
              <a:t>exmaple</a:t>
            </a:r>
            <a:r>
              <a:rPr lang="en-US" baseline="0" dirty="0" smtClean="0"/>
              <a:t>. High </a:t>
            </a:r>
            <a:r>
              <a:rPr lang="en-US" baseline="0" dirty="0" err="1" smtClean="0"/>
              <a:t>cabron</a:t>
            </a:r>
            <a:r>
              <a:rPr lang="en-US" baseline="0" dirty="0" smtClean="0"/>
              <a:t> tax, utility price escalation goes way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8639B-864D-8849-8571-458BB59FEAA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18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Utilize</a:t>
            </a:r>
            <a:r>
              <a:rPr lang="en-US" baseline="0" dirty="0" smtClean="0"/>
              <a:t> more of the dataset?</a:t>
            </a:r>
          </a:p>
          <a:p>
            <a:r>
              <a:rPr lang="en-US" baseline="0" dirty="0" smtClean="0"/>
              <a:t>-how to incorporate the utility tariffs?</a:t>
            </a:r>
          </a:p>
          <a:p>
            <a:r>
              <a:rPr lang="en-US" baseline="0" dirty="0" smtClean="0"/>
              <a:t>-stick with PG&amp;E but alter the baselines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8639B-864D-8849-8571-458BB59FEAA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93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Masters at UC Berkeley</a:t>
            </a:r>
            <a:r>
              <a:rPr lang="en-US" baseline="0" dirty="0" smtClean="0"/>
              <a:t> graduated last May</a:t>
            </a:r>
          </a:p>
          <a:p>
            <a:r>
              <a:rPr lang="en-US" baseline="0" dirty="0" smtClean="0"/>
              <a:t>-1 year accelerated masters, engineering and business focus</a:t>
            </a:r>
          </a:p>
          <a:p>
            <a:r>
              <a:rPr lang="en-US" baseline="0" dirty="0" smtClean="0"/>
              <a:t>	-classes offered through the Haas school as well as engineering</a:t>
            </a:r>
          </a:p>
          <a:p>
            <a:r>
              <a:rPr lang="en-US" baseline="0" dirty="0" smtClean="0"/>
              <a:t>	-capstone with Gov. </a:t>
            </a:r>
            <a:r>
              <a:rPr lang="en-US" baseline="0" dirty="0" err="1" smtClean="0"/>
              <a:t>Granholm</a:t>
            </a:r>
            <a:r>
              <a:rPr lang="en-US" baseline="0" dirty="0" smtClean="0"/>
              <a:t> – American Jobs Project</a:t>
            </a:r>
          </a:p>
          <a:p>
            <a:r>
              <a:rPr lang="en-US" baseline="0" dirty="0" smtClean="0"/>
              <a:t>		-renewable energy policy around the US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8639B-864D-8849-8571-458BB59FEA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11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</a:t>
            </a:r>
            <a:r>
              <a:rPr lang="en-US" baseline="0" dirty="0" smtClean="0"/>
              <a:t> longer offering the 10kWh battery – this was just over a month ago when I stared looking into the economics</a:t>
            </a:r>
          </a:p>
          <a:p>
            <a:r>
              <a:rPr lang="en-US" baseline="0" dirty="0" smtClean="0"/>
              <a:t>-often here that a battery just </a:t>
            </a:r>
            <a:r>
              <a:rPr lang="en-US" baseline="0" dirty="0" err="1" smtClean="0"/>
              <a:t>doesn</a:t>
            </a:r>
            <a:r>
              <a:rPr lang="fr-FR" baseline="0" dirty="0" smtClean="0"/>
              <a:t>’</a:t>
            </a:r>
            <a:r>
              <a:rPr lang="en-US" baseline="0" dirty="0" smtClean="0"/>
              <a:t>t make financial sense - -I wanted to see to what degree??</a:t>
            </a:r>
          </a:p>
          <a:p>
            <a:r>
              <a:rPr lang="en-US" baseline="0" dirty="0" smtClean="0"/>
              <a:t>-what factors were involved, how to go about solving a problem like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8639B-864D-8849-8571-458BB59FEA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7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Step1 in</a:t>
            </a:r>
            <a:r>
              <a:rPr lang="en-US" baseline="0" dirty="0" smtClean="0"/>
              <a:t> the project was to find residential energy data</a:t>
            </a:r>
          </a:p>
          <a:p>
            <a:r>
              <a:rPr lang="en-US" baseline="0" dirty="0" smtClean="0"/>
              <a:t>-good source </a:t>
            </a:r>
            <a:r>
              <a:rPr lang="en-US" baseline="0" dirty="0" err="1" smtClean="0"/>
              <a:t>OpenEI</a:t>
            </a:r>
            <a:r>
              <a:rPr lang="en-US" baseline="0" dirty="0" smtClean="0"/>
              <a:t> is a wiki-type organization that hosts a number of energy related </a:t>
            </a:r>
            <a:r>
              <a:rPr lang="en-US" baseline="0" dirty="0" err="1" smtClean="0"/>
              <a:t>datasests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resi</a:t>
            </a:r>
            <a:r>
              <a:rPr lang="en-US" baseline="0" dirty="0" smtClean="0"/>
              <a:t> data is based 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Building America House Simulation Protocols – developed by NREL which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models the house based on geographic conditions/weather/standard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costruction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types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-uses data from residential energy consumption survey as a statistical reference to verify the model data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-1000 different regions- all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csv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files referenced by a WMO ID#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-had worked with the dataset before on a previous project</a:t>
            </a:r>
          </a:p>
          <a:p>
            <a:r>
              <a:rPr lang="en-US" baseline="0" dirty="0" smtClean="0"/>
              <a:t>-split into commercial and residential datasets</a:t>
            </a:r>
          </a:p>
          <a:p>
            <a:r>
              <a:rPr lang="en-US" baseline="0" dirty="0" smtClean="0"/>
              <a:t>-16 commercial ‘types’ for 1000 different regions across the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8639B-864D-8849-8571-458BB59FEA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52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-average</a:t>
            </a:r>
            <a:r>
              <a:rPr lang="en-US" baseline="0" dirty="0" smtClean="0"/>
              <a:t> price in the region ~25center/kWh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8639B-864D-8849-8571-458BB59FEA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07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-different</a:t>
            </a:r>
            <a:r>
              <a:rPr lang="en-US" baseline="0" dirty="0" smtClean="0"/>
              <a:t> regions have different baselines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Summer: May-Oct</a:t>
            </a:r>
          </a:p>
          <a:p>
            <a:r>
              <a:rPr lang="en-US" dirty="0" smtClean="0"/>
              <a:t>Winter:</a:t>
            </a:r>
            <a:r>
              <a:rPr lang="en-US" baseline="0" dirty="0" smtClean="0"/>
              <a:t> November-April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8639B-864D-8849-8571-458BB59FEA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97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Simulating a years worth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electricty</a:t>
            </a:r>
            <a:r>
              <a:rPr lang="en-US" baseline="0" dirty="0" smtClean="0"/>
              <a:t> costs based on usage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calcualte</a:t>
            </a:r>
            <a:r>
              <a:rPr lang="en-US" baseline="0" dirty="0" smtClean="0"/>
              <a:t> the usage each day - %of the baseline and allocate a cost to that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8639B-864D-8849-8571-458BB59FEA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51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Efforts by PG&amp;E to promote</a:t>
            </a:r>
            <a:r>
              <a:rPr lang="en-US" baseline="0" dirty="0" smtClean="0"/>
              <a:t> a time-of-use rate tariff which charges users different amounts during times of day</a:t>
            </a:r>
          </a:p>
          <a:p>
            <a:r>
              <a:rPr lang="en-US" baseline="0" dirty="0" smtClean="0"/>
              <a:t>-begins to break up the tiered  rate structure, add more flexibility to usage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8639B-864D-8849-8571-458BB59FEA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2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930C-1706-9D47-8FC6-FE871C8E86BC}" type="datetimeFigureOut">
              <a:rPr lang="en-US" smtClean="0"/>
              <a:t>3/24/16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930C-1706-9D47-8FC6-FE871C8E86BC}" type="datetimeFigureOut">
              <a:rPr lang="en-US" smtClean="0"/>
              <a:t>3/24/16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29370-AED6-AD4C-AB16-F8AD54AD20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930C-1706-9D47-8FC6-FE871C8E86BC}" type="datetimeFigureOut">
              <a:rPr lang="en-US" smtClean="0"/>
              <a:t>3/24/16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29370-AED6-AD4C-AB16-F8AD54AD20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930C-1706-9D47-8FC6-FE871C8E86BC}" type="datetimeFigureOut">
              <a:rPr lang="en-US" smtClean="0"/>
              <a:t>3/24/16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29370-AED6-AD4C-AB16-F8AD54AD20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930C-1706-9D47-8FC6-FE871C8E86BC}" type="datetimeFigureOut">
              <a:rPr lang="en-US" smtClean="0"/>
              <a:t>3/24/16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29370-AED6-AD4C-AB16-F8AD54AD20F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930C-1706-9D47-8FC6-FE871C8E86BC}" type="datetimeFigureOut">
              <a:rPr lang="en-US" smtClean="0"/>
              <a:t>3/24/16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29370-AED6-AD4C-AB16-F8AD54AD20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930C-1706-9D47-8FC6-FE871C8E86BC}" type="datetimeFigureOut">
              <a:rPr lang="en-US" smtClean="0"/>
              <a:t>3/24/16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29370-AED6-AD4C-AB16-F8AD54AD20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930C-1706-9D47-8FC6-FE871C8E86BC}" type="datetimeFigureOut">
              <a:rPr lang="en-US" smtClean="0"/>
              <a:t>3/24/16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29370-AED6-AD4C-AB16-F8AD54AD20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930C-1706-9D47-8FC6-FE871C8E86BC}" type="datetimeFigureOut">
              <a:rPr lang="en-US" smtClean="0"/>
              <a:t>3/24/16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29370-AED6-AD4C-AB16-F8AD54AD20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930C-1706-9D47-8FC6-FE871C8E86BC}" type="datetimeFigureOut">
              <a:rPr lang="en-US" smtClean="0"/>
              <a:t>3/24/16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930C-1706-9D47-8FC6-FE871C8E86BC}" type="datetimeFigureOut">
              <a:rPr lang="en-US" smtClean="0"/>
              <a:t>3/24/16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29370-AED6-AD4C-AB16-F8AD54AD20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254930C-1706-9D47-8FC6-FE871C8E86BC}" type="datetimeFigureOut">
              <a:rPr lang="en-US" smtClean="0"/>
              <a:t>3/24/16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8729370-AED6-AD4C-AB16-F8AD54AD20F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openei.org/datasets/dataset/commercial-and-residential-hourly-load-profiles-for-all-tmy3-locations-in-the-united-stat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/>
              <a:t>UNDERSTANDING TESLA POWERWALL ECONOMICS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…The search for a positive return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38200" y="5774267"/>
            <a:ext cx="6400800" cy="63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Eric Scott, 3/25/16</a:t>
            </a:r>
          </a:p>
        </p:txBody>
      </p:sp>
    </p:spTree>
    <p:extLst>
      <p:ext uri="{BB962C8B-B14F-4D97-AF65-F5344CB8AC3E}">
        <p14:creationId xmlns:p14="http://schemas.microsoft.com/office/powerpoint/2010/main" val="244499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 Francisco baseline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027" r="51558"/>
          <a:stretch/>
        </p:blipFill>
        <p:spPr>
          <a:xfrm>
            <a:off x="457200" y="3420533"/>
            <a:ext cx="4005654" cy="278381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832270"/>
            <a:ext cx="8229600" cy="4644730"/>
          </a:xfrm>
        </p:spPr>
        <p:txBody>
          <a:bodyPr/>
          <a:lstStyle/>
          <a:p>
            <a:r>
              <a:rPr lang="en-US" dirty="0" smtClean="0"/>
              <a:t>Zip code look-up</a:t>
            </a:r>
            <a:endParaRPr lang="en-US" dirty="0"/>
          </a:p>
          <a:p>
            <a:pPr lvl="2"/>
            <a:r>
              <a:rPr lang="en-US" dirty="0" smtClean="0"/>
              <a:t>7kWh summer, 8kWh winter</a:t>
            </a:r>
          </a:p>
        </p:txBody>
      </p:sp>
      <p:sp>
        <p:nvSpPr>
          <p:cNvPr id="6" name="Frame 5"/>
          <p:cNvSpPr/>
          <p:nvPr/>
        </p:nvSpPr>
        <p:spPr>
          <a:xfrm>
            <a:off x="829068" y="4789691"/>
            <a:ext cx="3633786" cy="211694"/>
          </a:xfrm>
          <a:prstGeom prst="frame">
            <a:avLst/>
          </a:prstGeom>
          <a:noFill/>
          <a:ln w="952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200001"/>
            <a:ext cx="57879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http://</a:t>
            </a:r>
            <a:r>
              <a:rPr lang="nl-NL" sz="900" dirty="0" err="1"/>
              <a:t>www.pge.com</a:t>
            </a:r>
            <a:r>
              <a:rPr lang="nl-NL" sz="900" dirty="0"/>
              <a:t>/</a:t>
            </a:r>
            <a:r>
              <a:rPr lang="nl-NL" sz="900" dirty="0" err="1"/>
              <a:t>tariffs</a:t>
            </a:r>
            <a:r>
              <a:rPr lang="nl-NL" sz="900" dirty="0"/>
              <a:t>/tm2/pdf/ELEC_SCHEDS_E-1.pdf</a:t>
            </a:r>
            <a:endParaRPr lang="en-US" sz="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529" y="1832270"/>
            <a:ext cx="3582271" cy="43653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04529" y="6247937"/>
            <a:ext cx="376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http://</a:t>
            </a:r>
            <a:r>
              <a:rPr lang="nl-NL" sz="900" dirty="0" err="1"/>
              <a:t>www.pge.com</a:t>
            </a:r>
            <a:r>
              <a:rPr lang="nl-NL" sz="900" dirty="0"/>
              <a:t>/en/</a:t>
            </a:r>
            <a:r>
              <a:rPr lang="nl-NL" sz="900" dirty="0" err="1"/>
              <a:t>myhome</a:t>
            </a:r>
            <a:r>
              <a:rPr lang="nl-NL" sz="900" dirty="0"/>
              <a:t>/</a:t>
            </a:r>
            <a:r>
              <a:rPr lang="nl-NL" sz="900" dirty="0" err="1"/>
              <a:t>saveenergymoney</a:t>
            </a:r>
            <a:r>
              <a:rPr lang="nl-NL" sz="900" dirty="0"/>
              <a:t>/</a:t>
            </a:r>
            <a:r>
              <a:rPr lang="nl-NL" sz="900" dirty="0" err="1"/>
              <a:t>financialassistance</a:t>
            </a:r>
            <a:r>
              <a:rPr lang="nl-NL" sz="900" dirty="0"/>
              <a:t>/</a:t>
            </a:r>
            <a:r>
              <a:rPr lang="nl-NL" sz="900" dirty="0" err="1"/>
              <a:t>medicalbaseline</a:t>
            </a:r>
            <a:r>
              <a:rPr lang="nl-NL" sz="900" dirty="0"/>
              <a:t>/</a:t>
            </a:r>
            <a:r>
              <a:rPr lang="nl-NL" sz="900" dirty="0" err="1"/>
              <a:t>understand</a:t>
            </a:r>
            <a:r>
              <a:rPr lang="nl-NL" sz="900" dirty="0"/>
              <a:t>/</a:t>
            </a:r>
            <a:r>
              <a:rPr lang="nl-NL" sz="900" dirty="0" err="1"/>
              <a:t>index.page?WT.mc_id</a:t>
            </a:r>
            <a:r>
              <a:rPr lang="nl-NL" sz="900" dirty="0"/>
              <a:t>=</a:t>
            </a:r>
            <a:r>
              <a:rPr lang="nl-NL" sz="900" dirty="0" err="1"/>
              <a:t>Vanity_baseline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69558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Aligning cost and usage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t="4140" r="5678" b="4907"/>
          <a:stretch/>
        </p:blipFill>
        <p:spPr>
          <a:xfrm>
            <a:off x="685800" y="1342571"/>
            <a:ext cx="7765143" cy="53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90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TOU: Utility tariff for a clean-energy grid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t="27637" r="15602" b="15723"/>
          <a:stretch/>
        </p:blipFill>
        <p:spPr bwMode="auto">
          <a:xfrm>
            <a:off x="829068" y="2585669"/>
            <a:ext cx="7130142" cy="37528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29068" y="6338500"/>
            <a:ext cx="5787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http://</a:t>
            </a:r>
            <a:r>
              <a:rPr lang="nl-NL" sz="1200" dirty="0" err="1"/>
              <a:t>www.pge.com</a:t>
            </a:r>
            <a:r>
              <a:rPr lang="nl-NL" sz="1200" dirty="0"/>
              <a:t>/</a:t>
            </a:r>
            <a:r>
              <a:rPr lang="nl-NL" sz="1200" dirty="0" err="1"/>
              <a:t>tariffs</a:t>
            </a:r>
            <a:r>
              <a:rPr lang="nl-NL" sz="1200" dirty="0"/>
              <a:t>/tm2/pdf/ELEC_SCHEDS_E</a:t>
            </a:r>
            <a:r>
              <a:rPr lang="nl-NL" sz="1200" dirty="0" smtClean="0"/>
              <a:t>-6.</a:t>
            </a:r>
            <a:r>
              <a:rPr lang="nl-NL" sz="1200" dirty="0"/>
              <a:t>pdf</a:t>
            </a:r>
            <a:endParaRPr lang="en-US" sz="12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Time-of-use tariff incentivizing usage during off-peak</a:t>
            </a:r>
          </a:p>
          <a:p>
            <a:pPr lvl="1"/>
            <a:r>
              <a:rPr lang="en-US" dirty="0" smtClean="0"/>
              <a:t>PG&amp;E E-6 schedule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50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 (no battery)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1" t="5513" r="5128" b="4606"/>
          <a:stretch/>
        </p:blipFill>
        <p:spPr>
          <a:xfrm>
            <a:off x="1055914" y="1705429"/>
            <a:ext cx="7162800" cy="499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82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simple battery dispatch algorithm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7857" y="6533605"/>
            <a:ext cx="5787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http://</a:t>
            </a:r>
            <a:r>
              <a:rPr lang="nl-NL" sz="1200" dirty="0" err="1"/>
              <a:t>www.pge.com</a:t>
            </a:r>
            <a:r>
              <a:rPr lang="nl-NL" sz="1200" dirty="0"/>
              <a:t>/en/</a:t>
            </a:r>
            <a:r>
              <a:rPr lang="nl-NL" sz="1200" dirty="0" err="1"/>
              <a:t>myhome</a:t>
            </a:r>
            <a:r>
              <a:rPr lang="nl-NL" sz="1200" dirty="0"/>
              <a:t>/</a:t>
            </a:r>
            <a:r>
              <a:rPr lang="nl-NL" sz="1200" dirty="0" err="1"/>
              <a:t>saveenergymoney</a:t>
            </a:r>
            <a:r>
              <a:rPr lang="nl-NL" sz="1200" dirty="0"/>
              <a:t>/</a:t>
            </a:r>
            <a:r>
              <a:rPr lang="nl-NL" sz="1200" dirty="0" err="1"/>
              <a:t>plans</a:t>
            </a:r>
            <a:r>
              <a:rPr lang="nl-NL" sz="1200" dirty="0"/>
              <a:t>/</a:t>
            </a:r>
            <a:r>
              <a:rPr lang="nl-NL" sz="1200" dirty="0" err="1"/>
              <a:t>tou</a:t>
            </a:r>
            <a:r>
              <a:rPr lang="nl-NL" sz="1200" dirty="0"/>
              <a:t>/</a:t>
            </a:r>
            <a:r>
              <a:rPr lang="nl-NL" sz="1200" dirty="0" err="1"/>
              <a:t>index.page</a:t>
            </a:r>
            <a:endParaRPr lang="en-US" sz="12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997857" y="1524000"/>
            <a:ext cx="6625605" cy="5009605"/>
            <a:chOff x="997857" y="1524000"/>
            <a:chExt cx="6625605" cy="50096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857" y="1524000"/>
              <a:ext cx="6625605" cy="5009605"/>
            </a:xfrm>
            <a:prstGeom prst="rect">
              <a:avLst/>
            </a:prstGeom>
          </p:spPr>
        </p:pic>
        <p:sp>
          <p:nvSpPr>
            <p:cNvPr id="6" name="Frame 5"/>
            <p:cNvSpPr/>
            <p:nvPr/>
          </p:nvSpPr>
          <p:spPr>
            <a:xfrm>
              <a:off x="1555751" y="3064933"/>
              <a:ext cx="338666" cy="618068"/>
            </a:xfrm>
            <a:prstGeom prst="frame">
              <a:avLst>
                <a:gd name="adj1" fmla="val 7069"/>
              </a:avLst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Frame 6"/>
            <p:cNvSpPr/>
            <p:nvPr/>
          </p:nvSpPr>
          <p:spPr>
            <a:xfrm>
              <a:off x="2480734" y="2438400"/>
              <a:ext cx="599015" cy="1244601"/>
            </a:xfrm>
            <a:prstGeom prst="frame">
              <a:avLst>
                <a:gd name="adj1" fmla="val 5031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Frame 7"/>
            <p:cNvSpPr/>
            <p:nvPr/>
          </p:nvSpPr>
          <p:spPr>
            <a:xfrm>
              <a:off x="3708401" y="3064932"/>
              <a:ext cx="338666" cy="618069"/>
            </a:xfrm>
            <a:prstGeom prst="frame">
              <a:avLst>
                <a:gd name="adj1" fmla="val 7069"/>
              </a:avLst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Frame 8"/>
            <p:cNvSpPr/>
            <p:nvPr/>
          </p:nvSpPr>
          <p:spPr>
            <a:xfrm>
              <a:off x="4635499" y="2804583"/>
              <a:ext cx="508001" cy="878418"/>
            </a:xfrm>
            <a:prstGeom prst="frame">
              <a:avLst>
                <a:gd name="adj1" fmla="val 550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ame 9"/>
            <p:cNvSpPr/>
            <p:nvPr/>
          </p:nvSpPr>
          <p:spPr>
            <a:xfrm>
              <a:off x="2745315" y="5577417"/>
              <a:ext cx="508001" cy="701146"/>
            </a:xfrm>
            <a:prstGeom prst="frame">
              <a:avLst>
                <a:gd name="adj1" fmla="val 706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ame 10"/>
            <p:cNvSpPr/>
            <p:nvPr/>
          </p:nvSpPr>
          <p:spPr>
            <a:xfrm>
              <a:off x="1555751" y="5651500"/>
              <a:ext cx="338666" cy="627064"/>
            </a:xfrm>
            <a:prstGeom prst="frame">
              <a:avLst>
                <a:gd name="adj1" fmla="val 9413"/>
              </a:avLst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Frame 11"/>
          <p:cNvSpPr/>
          <p:nvPr/>
        </p:nvSpPr>
        <p:spPr>
          <a:xfrm>
            <a:off x="7713134" y="2182282"/>
            <a:ext cx="340783" cy="442385"/>
          </a:xfrm>
          <a:prstGeom prst="frame">
            <a:avLst>
              <a:gd name="adj1" fmla="val 21015"/>
            </a:avLst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7713134" y="3064932"/>
            <a:ext cx="340783" cy="442385"/>
          </a:xfrm>
          <a:prstGeom prst="frame">
            <a:avLst>
              <a:gd name="adj1" fmla="val 21015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53917" y="2182282"/>
            <a:ext cx="8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charge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53917" y="3095596"/>
            <a:ext cx="110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discharge</a:t>
            </a: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986380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Powerwall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6.4kWh model (daily cycling)</a:t>
            </a:r>
          </a:p>
          <a:p>
            <a:r>
              <a:rPr lang="en-US" dirty="0" smtClean="0"/>
              <a:t>5000 cycle life (~13 years)</a:t>
            </a:r>
          </a:p>
          <a:p>
            <a:r>
              <a:rPr lang="en-US" dirty="0" smtClean="0"/>
              <a:t>End-of-life at 80% initial capacity (5.12kWh)</a:t>
            </a:r>
          </a:p>
          <a:p>
            <a:r>
              <a:rPr lang="en-US" dirty="0" smtClean="0"/>
              <a:t>Linear capacity degradation</a:t>
            </a:r>
          </a:p>
          <a:p>
            <a:r>
              <a:rPr lang="en-US" dirty="0" smtClean="0"/>
              <a:t>100% max depth-of-discharge, state of charge</a:t>
            </a:r>
          </a:p>
          <a:p>
            <a:r>
              <a:rPr lang="en-US" dirty="0" smtClean="0"/>
              <a:t>3kW </a:t>
            </a:r>
            <a:r>
              <a:rPr lang="en-US" dirty="0" smtClean="0"/>
              <a:t>max power in/out, </a:t>
            </a:r>
            <a:r>
              <a:rPr lang="en-US" dirty="0" smtClean="0"/>
              <a:t>no fade</a:t>
            </a:r>
          </a:p>
          <a:p>
            <a:r>
              <a:rPr lang="en-US" dirty="0"/>
              <a:t>92% round-trip </a:t>
            </a:r>
            <a:r>
              <a:rPr lang="en-US" dirty="0" smtClean="0"/>
              <a:t>efficiency</a:t>
            </a:r>
          </a:p>
          <a:p>
            <a:r>
              <a:rPr lang="en-US" dirty="0" smtClean="0"/>
              <a:t>Operated within recommended temp. (-20°C – 50</a:t>
            </a:r>
            <a:r>
              <a:rPr lang="en-US" dirty="0"/>
              <a:t>°</a:t>
            </a:r>
            <a:r>
              <a:rPr lang="en-US" dirty="0" smtClean="0"/>
              <a:t>C)</a:t>
            </a:r>
          </a:p>
          <a:p>
            <a:r>
              <a:rPr lang="en-US" dirty="0" smtClean="0"/>
              <a:t>No self-discharge, continuous operation</a:t>
            </a:r>
          </a:p>
          <a:p>
            <a:r>
              <a:rPr lang="en-US" dirty="0" smtClean="0"/>
              <a:t>Static dispatch model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52165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533400"/>
            <a:ext cx="85979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Powerwall specifications match our SF load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Energy</a:t>
            </a:r>
          </a:p>
          <a:p>
            <a:pPr lvl="1"/>
            <a:r>
              <a:rPr lang="en-US" dirty="0" smtClean="0"/>
              <a:t>6.4kWh model (daily cycling)</a:t>
            </a:r>
          </a:p>
          <a:p>
            <a:pPr lvl="1"/>
            <a:r>
              <a:rPr lang="en-US" dirty="0" smtClean="0"/>
              <a:t>Max peak-time / partial-peak load: 5.9kWh</a:t>
            </a:r>
          </a:p>
          <a:p>
            <a:pPr lvl="1"/>
            <a:r>
              <a:rPr lang="en-US" dirty="0" smtClean="0"/>
              <a:t>92% round-trip efficiency ~ 6.4kWh needed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3kW continuous (3kW peak)</a:t>
            </a:r>
          </a:p>
          <a:p>
            <a:pPr lvl="1"/>
            <a:r>
              <a:rPr lang="en-US" dirty="0" smtClean="0"/>
              <a:t>Max energy requirement is 1.98kWh</a:t>
            </a:r>
          </a:p>
          <a:p>
            <a:pPr lvl="1"/>
            <a:r>
              <a:rPr lang="en-US" dirty="0" smtClean="0"/>
              <a:t>Assumed constant power over 1hr</a:t>
            </a:r>
          </a:p>
          <a:p>
            <a:pPr lvl="2"/>
            <a:r>
              <a:rPr lang="en-US" dirty="0" smtClean="0"/>
              <a:t>realistic assumption?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8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1" t="3009" r="8585" b="4455"/>
          <a:stretch/>
        </p:blipFill>
        <p:spPr>
          <a:xfrm>
            <a:off x="317500" y="1523999"/>
            <a:ext cx="8458200" cy="513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5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06400"/>
            <a:ext cx="8229600" cy="990600"/>
          </a:xfrm>
        </p:spPr>
        <p:txBody>
          <a:bodyPr/>
          <a:lstStyle/>
          <a:p>
            <a:r>
              <a:rPr lang="en-US" dirty="0" smtClean="0"/>
              <a:t>SOC sample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2" t="3484" r="8120" b="6722"/>
          <a:stretch/>
        </p:blipFill>
        <p:spPr>
          <a:xfrm>
            <a:off x="2125636" y="1188150"/>
            <a:ext cx="4833964" cy="276833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" t="3577" r="7883" b="9425"/>
          <a:stretch/>
        </p:blipFill>
        <p:spPr>
          <a:xfrm>
            <a:off x="2036736" y="3956482"/>
            <a:ext cx="5100304" cy="272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80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 (with battery)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7" r="7379"/>
          <a:stretch/>
        </p:blipFill>
        <p:spPr bwMode="auto">
          <a:xfrm>
            <a:off x="304800" y="1401459"/>
            <a:ext cx="8554857" cy="51009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33618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Quick </a:t>
            </a:r>
            <a:r>
              <a:rPr lang="en-US" dirty="0" smtClean="0"/>
              <a:t>Background</a:t>
            </a:r>
            <a:r>
              <a:rPr lang="en-US" sz="3600" dirty="0" smtClean="0"/>
              <a:t>: 1991-2011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Toronto, Canada</a:t>
            </a:r>
          </a:p>
          <a:p>
            <a:r>
              <a:rPr lang="en-US" dirty="0" smtClean="0"/>
              <a:t>McMaster University, Mechanical </a:t>
            </a:r>
            <a:r>
              <a:rPr lang="en-US" dirty="0" err="1" smtClean="0"/>
              <a:t>Eng</a:t>
            </a:r>
            <a:r>
              <a:rPr lang="en-US" dirty="0" smtClean="0"/>
              <a:t> and Management</a:t>
            </a:r>
          </a:p>
          <a:p>
            <a:r>
              <a:rPr lang="en-US" dirty="0" smtClean="0"/>
              <a:t>Manufacturing engineering intern @ Linamar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0" y="3314846"/>
            <a:ext cx="4255673" cy="2825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533" y="2980266"/>
            <a:ext cx="2130698" cy="1595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066" y="4576233"/>
            <a:ext cx="2748764" cy="206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1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reduces cost ~$1 - $1.50/day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r="9513" b="5655"/>
          <a:stretch/>
        </p:blipFill>
        <p:spPr bwMode="auto">
          <a:xfrm>
            <a:off x="640925" y="1524000"/>
            <a:ext cx="7937926" cy="5121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8296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 Present Value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1800"/>
            <a:ext cx="8229600" cy="4876800"/>
          </a:xfrm>
        </p:spPr>
        <p:txBody>
          <a:bodyPr/>
          <a:lstStyle/>
          <a:p>
            <a:r>
              <a:rPr lang="en-US" dirty="0" smtClean="0"/>
              <a:t>Initial investment (C</a:t>
            </a:r>
            <a:r>
              <a:rPr lang="en-US" baseline="-25000" dirty="0" smtClean="0"/>
              <a:t>o</a:t>
            </a:r>
            <a:r>
              <a:rPr lang="en-US" dirty="0" smtClean="0"/>
              <a:t>): $5500</a:t>
            </a:r>
          </a:p>
          <a:p>
            <a:pPr lvl="1"/>
            <a:r>
              <a:rPr lang="en-US" dirty="0" smtClean="0"/>
              <a:t>Battery: $3000</a:t>
            </a:r>
          </a:p>
          <a:p>
            <a:pPr lvl="1"/>
            <a:r>
              <a:rPr lang="en-US" dirty="0" smtClean="0"/>
              <a:t>Inverter/BOS: $1500</a:t>
            </a:r>
          </a:p>
          <a:p>
            <a:pPr lvl="1"/>
            <a:r>
              <a:rPr lang="en-US" dirty="0" smtClean="0"/>
              <a:t>Install costs: $1000</a:t>
            </a:r>
            <a:endParaRPr lang="en-US" dirty="0"/>
          </a:p>
          <a:p>
            <a:r>
              <a:rPr lang="en-US" dirty="0" smtClean="0"/>
              <a:t>Cash flows are electricity cost savings </a:t>
            </a:r>
          </a:p>
          <a:p>
            <a:pPr lvl="1"/>
            <a:r>
              <a:rPr lang="en-US" dirty="0" smtClean="0"/>
              <a:t>Annual cost on E-1 – E-6 w. battery</a:t>
            </a:r>
          </a:p>
          <a:p>
            <a:r>
              <a:rPr lang="en-US" dirty="0" smtClean="0"/>
              <a:t>10% project discount rate</a:t>
            </a:r>
          </a:p>
          <a:p>
            <a:r>
              <a:rPr lang="en-US" dirty="0" smtClean="0"/>
              <a:t>2% utility price escalation rate</a:t>
            </a:r>
          </a:p>
          <a:p>
            <a:r>
              <a:rPr lang="en-US" dirty="0" smtClean="0"/>
              <a:t>Project life is battery life (5000 cycles ~ 13 years)</a:t>
            </a:r>
          </a:p>
          <a:p>
            <a:r>
              <a:rPr lang="en-US" dirty="0" smtClean="0"/>
              <a:t>No incentives/rebates</a:t>
            </a:r>
          </a:p>
          <a:p>
            <a:r>
              <a:rPr lang="en-US" dirty="0" smtClean="0"/>
              <a:t>No taxes, no depreciation/salvage value, no O&amp;M cost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832" y="1873250"/>
            <a:ext cx="2696211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7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positive payback for Powerwall in SF</a:t>
            </a:r>
            <a:endParaRPr lang="en-US" dirty="0"/>
          </a:p>
        </p:txBody>
      </p:sp>
      <p:pic>
        <p:nvPicPr>
          <p:cNvPr id="7" name="Picture 6" descr="npv_new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0"/>
            <a:ext cx="7315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94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Battery storage needs </a:t>
            </a:r>
            <a:r>
              <a:rPr lang="en-US" i="1" dirty="0" smtClean="0"/>
              <a:t>financial</a:t>
            </a:r>
            <a:r>
              <a:rPr lang="en-US" dirty="0" smtClean="0"/>
              <a:t> help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NPV can be offset by:</a:t>
            </a:r>
          </a:p>
          <a:p>
            <a:pPr lvl="1"/>
            <a:r>
              <a:rPr lang="en-US" dirty="0" smtClean="0"/>
              <a:t>Incentives / rebates (SGIP program from PG&amp;E)</a:t>
            </a:r>
          </a:p>
          <a:p>
            <a:pPr lvl="1"/>
            <a:r>
              <a:rPr lang="en-US" dirty="0" smtClean="0"/>
              <a:t>Unsustainable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Alternative revenue streams</a:t>
            </a:r>
            <a:endParaRPr lang="en-US" dirty="0"/>
          </a:p>
          <a:p>
            <a:pPr lvl="1"/>
            <a:r>
              <a:rPr lang="en-US" dirty="0" smtClean="0"/>
              <a:t>Pay for behind-the-meter services </a:t>
            </a:r>
          </a:p>
          <a:p>
            <a:pPr lvl="1"/>
            <a:r>
              <a:rPr lang="en-US" dirty="0" smtClean="0"/>
              <a:t>Where the grid is headed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120" y="2531533"/>
            <a:ext cx="3858680" cy="3945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28121" y="6477000"/>
            <a:ext cx="385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www.rmi.org</a:t>
            </a:r>
            <a:r>
              <a:rPr lang="en-US" sz="1200" dirty="0"/>
              <a:t>/</a:t>
            </a:r>
            <a:r>
              <a:rPr lang="en-US" sz="1200" dirty="0" err="1"/>
              <a:t>electricity_battery_value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4270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5% utility price escalation, 7% discount rate</a:t>
            </a:r>
            <a:endParaRPr lang="en-US" dirty="0"/>
          </a:p>
        </p:txBody>
      </p:sp>
      <p:pic>
        <p:nvPicPr>
          <p:cNvPr id="4" name="Picture 3" descr="npv_new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68" y="1305968"/>
            <a:ext cx="7349065" cy="555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02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other regions?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PG&amp;E ‘territories’ </a:t>
            </a:r>
          </a:p>
          <a:p>
            <a:r>
              <a:rPr lang="en-US" dirty="0"/>
              <a:t>D</a:t>
            </a:r>
            <a:r>
              <a:rPr lang="en-US" dirty="0" smtClean="0"/>
              <a:t>ifferent baselines</a:t>
            </a:r>
          </a:p>
          <a:p>
            <a:r>
              <a:rPr lang="en-US" dirty="0" smtClean="0"/>
              <a:t>Different load profiles</a:t>
            </a:r>
          </a:p>
          <a:p>
            <a:endParaRPr lang="en-US" dirty="0" smtClean="0"/>
          </a:p>
          <a:p>
            <a:r>
              <a:rPr lang="en-US" dirty="0" smtClean="0"/>
              <a:t>Create a tool to vary the region / parameters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Tkinter</a:t>
            </a:r>
            <a:r>
              <a:rPr lang="en-US" dirty="0" smtClean="0"/>
              <a:t> library in python to create a simple application </a:t>
            </a:r>
          </a:p>
          <a:p>
            <a:r>
              <a:rPr lang="en-US" dirty="0" smtClean="0"/>
              <a:t>Another way to ‘play-around’ with NPV</a:t>
            </a:r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DEMO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344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learning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Visualizing the data</a:t>
            </a:r>
          </a:p>
          <a:p>
            <a:pPr lvl="1"/>
            <a:r>
              <a:rPr lang="en-US" dirty="0" smtClean="0"/>
              <a:t>Can use open datasets (</a:t>
            </a:r>
            <a:r>
              <a:rPr lang="en-US" dirty="0" err="1" smtClean="0"/>
              <a:t>OpenEI</a:t>
            </a:r>
            <a:r>
              <a:rPr lang="en-US" dirty="0" smtClean="0"/>
              <a:t>, green button, etc.)</a:t>
            </a:r>
          </a:p>
          <a:p>
            <a:pPr lvl="1"/>
            <a:r>
              <a:rPr lang="en-US" dirty="0" smtClean="0"/>
              <a:t>Finding the best way / tools to visualize energy data</a:t>
            </a:r>
          </a:p>
          <a:p>
            <a:pPr lvl="1"/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Understanding the tariffs</a:t>
            </a:r>
          </a:p>
          <a:p>
            <a:pPr lvl="1"/>
            <a:r>
              <a:rPr lang="en-US" dirty="0" smtClean="0"/>
              <a:t>Different across the county</a:t>
            </a:r>
          </a:p>
          <a:p>
            <a:pPr lvl="1"/>
            <a:r>
              <a:rPr lang="en-US" dirty="0" smtClean="0"/>
              <a:t>How to build that into a model</a:t>
            </a:r>
          </a:p>
          <a:p>
            <a:pPr lvl="1"/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Understanding battery limitations</a:t>
            </a:r>
          </a:p>
          <a:p>
            <a:pPr lvl="1"/>
            <a:r>
              <a:rPr lang="en-US" dirty="0" smtClean="0"/>
              <a:t>Modeling battery performance / yielding a favorable payback</a:t>
            </a:r>
          </a:p>
          <a:p>
            <a:pPr marL="27432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Importance of battery storage for grid modernization</a:t>
            </a:r>
          </a:p>
          <a:p>
            <a:pPr lvl="1"/>
            <a:r>
              <a:rPr lang="en-US" dirty="0"/>
              <a:t>Currently rely on incentives / revenue streams not yet available</a:t>
            </a:r>
          </a:p>
          <a:p>
            <a:pPr lvl="1"/>
            <a:r>
              <a:rPr lang="en-US" dirty="0" err="1"/>
              <a:t>Resi</a:t>
            </a:r>
            <a:r>
              <a:rPr lang="en-US" dirty="0"/>
              <a:t> v. commercial v. utility scale</a:t>
            </a:r>
          </a:p>
          <a:p>
            <a:pPr marL="27432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73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78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Backup: Information about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http://en.openei.org/datasets/dataset/commercial-and-residential-hourly-load-profiles-for-all-tmy3-locations-in-the-united-</a:t>
            </a:r>
            <a:r>
              <a:rPr lang="en-US" dirty="0" smtClean="0">
                <a:hlinkClick r:id="rId2"/>
              </a:rPr>
              <a:t>states</a:t>
            </a:r>
            <a:r>
              <a:rPr lang="en-US" dirty="0" smtClean="0"/>
              <a:t> information</a:t>
            </a:r>
          </a:p>
          <a:p>
            <a:r>
              <a:rPr lang="en-US" dirty="0" smtClean="0"/>
              <a:t>About 1000 </a:t>
            </a:r>
            <a:r>
              <a:rPr lang="en-US" dirty="0" err="1" smtClean="0"/>
              <a:t>csv</a:t>
            </a:r>
            <a:r>
              <a:rPr lang="en-US" dirty="0" smtClean="0"/>
              <a:t> files</a:t>
            </a:r>
          </a:p>
          <a:p>
            <a:r>
              <a:rPr lang="en-US" dirty="0" smtClean="0"/>
              <a:t>20GB</a:t>
            </a:r>
          </a:p>
          <a:p>
            <a:r>
              <a:rPr lang="en-US" dirty="0" smtClean="0"/>
              <a:t>Hourly load</a:t>
            </a:r>
          </a:p>
        </p:txBody>
      </p:sp>
    </p:spTree>
    <p:extLst>
      <p:ext uri="{BB962C8B-B14F-4D97-AF65-F5344CB8AC3E}">
        <p14:creationId xmlns:p14="http://schemas.microsoft.com/office/powerpoint/2010/main" val="585715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2011-2014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Shifting focus to research / environment</a:t>
            </a:r>
          </a:p>
          <a:p>
            <a:r>
              <a:rPr lang="en-US" dirty="0" smtClean="0"/>
              <a:t>Numerical modeling @ Environment Canada</a:t>
            </a:r>
          </a:p>
          <a:p>
            <a:r>
              <a:rPr lang="en-US" dirty="0" smtClean="0"/>
              <a:t>Research assistant @ National Institute of Nanotechnology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4" y="3479799"/>
            <a:ext cx="4229101" cy="2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47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2014-current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Shifting </a:t>
            </a:r>
            <a:r>
              <a:rPr lang="en-US" dirty="0" smtClean="0"/>
              <a:t>focus to data &amp; energy</a:t>
            </a:r>
          </a:p>
          <a:p>
            <a:r>
              <a:rPr lang="en-US" dirty="0" smtClean="0"/>
              <a:t>UC Berkeley, </a:t>
            </a:r>
            <a:r>
              <a:rPr lang="en-US" dirty="0" err="1" smtClean="0"/>
              <a:t>M.Eng</a:t>
            </a:r>
            <a:endParaRPr lang="en-US" dirty="0" smtClean="0"/>
          </a:p>
          <a:p>
            <a:r>
              <a:rPr lang="en-US" dirty="0" smtClean="0"/>
              <a:t>Design Engineer @ </a:t>
            </a:r>
            <a:r>
              <a:rPr lang="en-US" dirty="0" err="1" smtClean="0"/>
              <a:t>SolarCity</a:t>
            </a:r>
            <a:r>
              <a:rPr lang="en-US" dirty="0" smtClean="0"/>
              <a:t> (9 months)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660016"/>
            <a:ext cx="3826933" cy="22751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701" y="33147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5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5867"/>
            <a:ext cx="8229600" cy="44111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Origins of the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Initial look at San Francisco Region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Messing around with the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Building a little application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0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Sales training </a:t>
            </a:r>
            <a:r>
              <a:rPr lang="en-US" dirty="0"/>
              <a:t>v</a:t>
            </a:r>
            <a:r>
              <a:rPr lang="en-US" dirty="0" smtClean="0"/>
              <a:t>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SolarCity</a:t>
            </a:r>
            <a:r>
              <a:rPr lang="en-US" dirty="0" smtClean="0"/>
              <a:t> offering </a:t>
            </a:r>
            <a:r>
              <a:rPr lang="en-US" dirty="0" err="1" smtClean="0"/>
              <a:t>Powerwalls</a:t>
            </a:r>
            <a:r>
              <a:rPr lang="en-US" dirty="0" smtClean="0"/>
              <a:t> to homeowners</a:t>
            </a:r>
          </a:p>
          <a:p>
            <a:r>
              <a:rPr lang="en-US" dirty="0" smtClean="0"/>
              <a:t>10kWh </a:t>
            </a:r>
            <a:r>
              <a:rPr lang="en-US" dirty="0"/>
              <a:t>(weekly cycling)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Sales training: </a:t>
            </a:r>
            <a:r>
              <a:rPr lang="en-US" b="1" dirty="0" smtClean="0"/>
              <a:t>cost reduction is not the value proposition</a:t>
            </a:r>
          </a:p>
          <a:p>
            <a:r>
              <a:rPr lang="en-US" dirty="0" smtClean="0"/>
              <a:t>Main sell point: back-up generation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Back-up generation = no-payback</a:t>
            </a:r>
          </a:p>
          <a:p>
            <a:r>
              <a:rPr lang="en-US" dirty="0" smtClean="0"/>
              <a:t>Daily cycling = </a:t>
            </a:r>
            <a:r>
              <a:rPr lang="en-US" i="1" dirty="0" smtClean="0"/>
              <a:t>possible payback???</a:t>
            </a:r>
          </a:p>
        </p:txBody>
      </p:sp>
    </p:spTree>
    <p:extLst>
      <p:ext uri="{BB962C8B-B14F-4D97-AF65-F5344CB8AC3E}">
        <p14:creationId xmlns:p14="http://schemas.microsoft.com/office/powerpoint/2010/main" val="3729059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for data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133" y="1659466"/>
            <a:ext cx="6451600" cy="42215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6147455"/>
            <a:ext cx="8415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en.openei.org</a:t>
            </a:r>
            <a:r>
              <a:rPr lang="en-US" sz="1200" dirty="0"/>
              <a:t>/datasets/dataset/commercial-and-residential-hourly-load-profiles-for-all-tmy3-locations-in-the-united-states</a:t>
            </a:r>
          </a:p>
        </p:txBody>
      </p:sp>
      <p:sp>
        <p:nvSpPr>
          <p:cNvPr id="10" name="Frame 9"/>
          <p:cNvSpPr/>
          <p:nvPr/>
        </p:nvSpPr>
        <p:spPr>
          <a:xfrm>
            <a:off x="3572933" y="4453469"/>
            <a:ext cx="2184400" cy="558800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77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SF residential data</a:t>
            </a:r>
            <a:endParaRPr lang="en-US" dirty="0"/>
          </a:p>
        </p:txBody>
      </p:sp>
      <p:pic>
        <p:nvPicPr>
          <p:cNvPr id="4" name="Picture 3" descr="sf_loa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" t="3852" r="8593" b="9848"/>
          <a:stretch/>
        </p:blipFill>
        <p:spPr>
          <a:xfrm>
            <a:off x="203200" y="2122715"/>
            <a:ext cx="4792306" cy="3120571"/>
          </a:xfrm>
          <a:prstGeom prst="rect">
            <a:avLst/>
          </a:prstGeom>
        </p:spPr>
      </p:pic>
      <p:pic>
        <p:nvPicPr>
          <p:cNvPr id="7" name="Picture 6" descr="sf_home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" t="5820" r="9671" b="3439"/>
          <a:stretch/>
        </p:blipFill>
        <p:spPr>
          <a:xfrm>
            <a:off x="5259801" y="1705429"/>
            <a:ext cx="3884199" cy="472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3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Exploring the PG&amp;E tariffs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2270"/>
            <a:ext cx="8229600" cy="4644730"/>
          </a:xfrm>
        </p:spPr>
        <p:txBody>
          <a:bodyPr/>
          <a:lstStyle/>
          <a:p>
            <a:r>
              <a:rPr lang="en-US" dirty="0" smtClean="0"/>
              <a:t>What does a homeowner pay for electricity?</a:t>
            </a:r>
          </a:p>
          <a:p>
            <a:r>
              <a:rPr lang="en-US" dirty="0" smtClean="0"/>
              <a:t>PG&amp;E electric schedule E-1: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1" t="11651" r="16058" b="47156"/>
          <a:stretch/>
        </p:blipFill>
        <p:spPr bwMode="auto">
          <a:xfrm>
            <a:off x="725482" y="2896151"/>
            <a:ext cx="7421846" cy="30159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5482" y="5805677"/>
            <a:ext cx="5787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http://</a:t>
            </a:r>
            <a:r>
              <a:rPr lang="nl-NL" sz="1200" dirty="0" err="1"/>
              <a:t>www.pge.com</a:t>
            </a:r>
            <a:r>
              <a:rPr lang="nl-NL" sz="1200" dirty="0"/>
              <a:t>/</a:t>
            </a:r>
            <a:r>
              <a:rPr lang="nl-NL" sz="1200" dirty="0" err="1"/>
              <a:t>tariffs</a:t>
            </a:r>
            <a:r>
              <a:rPr lang="nl-NL" sz="1200" dirty="0"/>
              <a:t>/tm2/pdf/ELEC_SCHEDS_E-1.pdf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2547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Spectrum">
      <a:majorFont>
        <a:latin typeface="Corbel"/>
        <a:ea typeface=""/>
        <a:cs typeface=""/>
        <a:font script="Jpan" typeface="ＭＳ ゴシック"/>
      </a:majorFont>
      <a:minorFont>
        <a:latin typeface="Calibri"/>
        <a:ea typeface=""/>
        <a:cs typeface=""/>
        <a:font script="Jpan" typeface="ＭＳ ゴシック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284</TotalTime>
  <Words>2090</Words>
  <Application>Microsoft Macintosh PowerPoint</Application>
  <PresentationFormat>On-screen Show (4:3)</PresentationFormat>
  <Paragraphs>254</Paragraphs>
  <Slides>28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Clarity</vt:lpstr>
      <vt:lpstr>UNDERSTANDING TESLA POWERWALL ECONOMICS</vt:lpstr>
      <vt:lpstr>Quick Background: 1991-2011</vt:lpstr>
      <vt:lpstr>2011-2014</vt:lpstr>
      <vt:lpstr>2014-current</vt:lpstr>
      <vt:lpstr>Today’s Presentation Outline</vt:lpstr>
      <vt:lpstr>Sales training video</vt:lpstr>
      <vt:lpstr>Looking for data</vt:lpstr>
      <vt:lpstr> SF residential data</vt:lpstr>
      <vt:lpstr>Exploring the PG&amp;E tariffs</vt:lpstr>
      <vt:lpstr>San Francisco baseline</vt:lpstr>
      <vt:lpstr>Aligning cost and usage</vt:lpstr>
      <vt:lpstr>TOU: Utility tariff for a clean-energy grid</vt:lpstr>
      <vt:lpstr>TOU (no battery)</vt:lpstr>
      <vt:lpstr>Building a simple battery dispatch algorithm</vt:lpstr>
      <vt:lpstr>Powerwall assumptions</vt:lpstr>
      <vt:lpstr>Powerwall specifications match our SF load profile</vt:lpstr>
      <vt:lpstr>SOC</vt:lpstr>
      <vt:lpstr>SOC sample</vt:lpstr>
      <vt:lpstr>TOU (with battery)</vt:lpstr>
      <vt:lpstr>Battery reduces cost ~$1 - $1.50/day</vt:lpstr>
      <vt:lpstr>Net Present Value Analysis</vt:lpstr>
      <vt:lpstr>No positive payback for Powerwall in SF</vt:lpstr>
      <vt:lpstr>Battery storage needs financial help </vt:lpstr>
      <vt:lpstr>5% utility price escalation, 7% discount rate</vt:lpstr>
      <vt:lpstr>What about other regions?</vt:lpstr>
      <vt:lpstr>Key learning takeaways</vt:lpstr>
      <vt:lpstr>Questions?</vt:lpstr>
      <vt:lpstr>Backup: Information about dataset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TESLA POWERWALL ECONOMICS</dc:title>
  <dc:creator>Eric Scott</dc:creator>
  <cp:lastModifiedBy>Eric Scott</cp:lastModifiedBy>
  <cp:revision>32</cp:revision>
  <dcterms:created xsi:type="dcterms:W3CDTF">2016-03-23T16:11:13Z</dcterms:created>
  <dcterms:modified xsi:type="dcterms:W3CDTF">2016-03-25T05:19:19Z</dcterms:modified>
</cp:coreProperties>
</file>